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38"/>
  </p:notesMasterIdLst>
  <p:sldIdLst>
    <p:sldId id="256" r:id="rId2"/>
    <p:sldId id="263" r:id="rId3"/>
    <p:sldId id="262" r:id="rId4"/>
    <p:sldId id="264" r:id="rId5"/>
    <p:sldId id="266" r:id="rId6"/>
    <p:sldId id="267" r:id="rId7"/>
    <p:sldId id="265" r:id="rId8"/>
    <p:sldId id="268" r:id="rId9"/>
    <p:sldId id="269" r:id="rId10"/>
    <p:sldId id="271" r:id="rId11"/>
    <p:sldId id="270" r:id="rId12"/>
    <p:sldId id="274" r:id="rId13"/>
    <p:sldId id="272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3" r:id="rId30"/>
    <p:sldId id="291" r:id="rId31"/>
    <p:sldId id="294" r:id="rId32"/>
    <p:sldId id="292" r:id="rId33"/>
    <p:sldId id="297" r:id="rId34"/>
    <p:sldId id="295" r:id="rId35"/>
    <p:sldId id="296" r:id="rId36"/>
    <p:sldId id="261" r:id="rId37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263"/>
            <p14:sldId id="262"/>
            <p14:sldId id="264"/>
            <p14:sldId id="266"/>
            <p14:sldId id="267"/>
            <p14:sldId id="265"/>
            <p14:sldId id="268"/>
            <p14:sldId id="269"/>
            <p14:sldId id="271"/>
            <p14:sldId id="270"/>
            <p14:sldId id="274"/>
            <p14:sldId id="272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1"/>
            <p14:sldId id="294"/>
            <p14:sldId id="292"/>
            <p14:sldId id="297"/>
            <p14:sldId id="295"/>
            <p14:sldId id="29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6"/>
    <p:restoredTop sz="80058"/>
  </p:normalViewPr>
  <p:slideViewPr>
    <p:cSldViewPr snapToGrid="0" snapToObjects="1">
      <p:cViewPr varScale="1">
        <p:scale>
          <a:sx n="82" d="100"/>
          <a:sy n="82" d="100"/>
        </p:scale>
        <p:origin x="176" y="1168"/>
      </p:cViewPr>
      <p:guideLst>
        <p:guide orient="horz" pos="2856"/>
        <p:guide pos="5121"/>
        <p:guide orient="horz" pos="803"/>
        <p:guide pos="417"/>
        <p:guide orient="horz" pos="1176"/>
        <p:guide orient="horz" pos="3048"/>
        <p:guide pos="9822"/>
        <p:guide orient="horz" pos="5520"/>
        <p:guide orient="horz" pos="5001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4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E039-9A09-7D4B-A055-F94435F45999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E7E40-F629-B14E-8FF7-4ADAD6A23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8128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41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8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r>
              <a:rPr lang="en-US" sz="2000" dirty="0" smtClean="0"/>
              <a:t>Our</a:t>
            </a:r>
            <a:r>
              <a:rPr lang="en-US" sz="2000" baseline="0" dirty="0" smtClean="0"/>
              <a:t> best answers are: write it from scratch and target one of the runtimes, who have nascent to non-existent best practices, and have a completely </a:t>
            </a:r>
            <a:r>
              <a:rPr lang="en-US" sz="2000" baseline="0" dirty="0" err="1" smtClean="0"/>
              <a:t>sperate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amnagement</a:t>
            </a:r>
            <a:r>
              <a:rPr lang="en-US" sz="2000" baseline="0" dirty="0" smtClean="0"/>
              <a:t> philosophy from what you’ve done historically. Or, for legacy software… rewrite it from scratch. </a:t>
            </a:r>
            <a:r>
              <a:rPr lang="en-US" sz="2000" baseline="0" dirty="0" smtClean="0">
                <a:sym typeface="Wingdings"/>
              </a:rPr>
              <a:t>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1078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0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710964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84480" indent="6096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64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840" indent="4064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5040" indent="2032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56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736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600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464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328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71421" y="7699249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544822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77199" y="7699249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>
            <a:noAutofit/>
          </a:bodyPr>
          <a:lstStyle/>
          <a:p>
            <a:endParaRPr lang="en-US" sz="1920">
              <a:solidFill>
                <a:srgbClr val="4354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2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39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tif"/><Relationship Id="rId20" Type="http://schemas.openxmlformats.org/officeDocument/2006/relationships/image" Target="../media/image22.tif"/><Relationship Id="rId21" Type="http://schemas.openxmlformats.org/officeDocument/2006/relationships/image" Target="../media/image23.tif"/><Relationship Id="rId22" Type="http://schemas.openxmlformats.org/officeDocument/2006/relationships/image" Target="../media/image24.png"/><Relationship Id="rId23" Type="http://schemas.openxmlformats.org/officeDocument/2006/relationships/image" Target="../media/image25.tif"/><Relationship Id="rId24" Type="http://schemas.openxmlformats.org/officeDocument/2006/relationships/image" Target="../media/image26.tif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tif"/><Relationship Id="rId28" Type="http://schemas.openxmlformats.org/officeDocument/2006/relationships/image" Target="../media/image30.tif"/><Relationship Id="rId29" Type="http://schemas.openxmlformats.org/officeDocument/2006/relationships/image" Target="../media/image31.tif"/><Relationship Id="rId30" Type="http://schemas.openxmlformats.org/officeDocument/2006/relationships/image" Target="../media/image32.tif"/><Relationship Id="rId31" Type="http://schemas.openxmlformats.org/officeDocument/2006/relationships/image" Target="../media/image33.png"/><Relationship Id="rId32" Type="http://schemas.openxmlformats.org/officeDocument/2006/relationships/image" Target="../media/image34.tif"/><Relationship Id="rId10" Type="http://schemas.openxmlformats.org/officeDocument/2006/relationships/image" Target="../media/image12.png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png"/><Relationship Id="rId14" Type="http://schemas.openxmlformats.org/officeDocument/2006/relationships/image" Target="../media/image16.tif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tif"/><Relationship Id="rId19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png"/><Relationship Id="rId8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antirez/redis/2.8/redis.con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Jacob, CTO – </a:t>
            </a:r>
            <a:r>
              <a:rPr lang="en-US" dirty="0" err="1" smtClean="0"/>
              <a:t>adam@chef.io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6414" y="790389"/>
            <a:ext cx="13760970" cy="1203795"/>
          </a:xfrm>
        </p:spPr>
        <p:txBody>
          <a:bodyPr/>
          <a:lstStyle/>
          <a:p>
            <a:r>
              <a:rPr lang="en-US" sz="6000" dirty="0" smtClean="0"/>
              <a:t>With consistent management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446289" y="2474181"/>
            <a:ext cx="9875520" cy="127415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Regardless of choices you make at the Runtime or Infrastructure layers</a:t>
            </a:r>
            <a:endParaRPr lang="en-US" sz="4000" dirty="0"/>
          </a:p>
        </p:txBody>
      </p:sp>
      <p:grpSp>
        <p:nvGrpSpPr>
          <p:cNvPr id="8" name="Group 215"/>
          <p:cNvGrpSpPr/>
          <p:nvPr/>
        </p:nvGrpSpPr>
        <p:grpSpPr>
          <a:xfrm>
            <a:off x="979509" y="6271569"/>
            <a:ext cx="12456431" cy="1676278"/>
            <a:chOff x="0" y="-2118"/>
            <a:chExt cx="20760714" cy="2793793"/>
          </a:xfrm>
        </p:grpSpPr>
        <p:grpSp>
          <p:nvGrpSpPr>
            <p:cNvPr id="9" name="Group 213"/>
            <p:cNvGrpSpPr/>
            <p:nvPr/>
          </p:nvGrpSpPr>
          <p:grpSpPr>
            <a:xfrm>
              <a:off x="3645772" y="-2118"/>
              <a:ext cx="17114942" cy="2793793"/>
              <a:chOff x="-44450" y="-27517"/>
              <a:chExt cx="17114940" cy="2793791"/>
            </a:xfrm>
          </p:grpSpPr>
          <p:grpSp>
            <p:nvGrpSpPr>
              <p:cNvPr id="11" name="Group 192"/>
              <p:cNvGrpSpPr/>
              <p:nvPr/>
            </p:nvGrpSpPr>
            <p:grpSpPr>
              <a:xfrm>
                <a:off x="5540271" y="136018"/>
                <a:ext cx="6996385" cy="2312897"/>
                <a:chOff x="-19051" y="-15627"/>
                <a:chExt cx="6996383" cy="2312896"/>
              </a:xfrm>
            </p:grpSpPr>
            <p:pic>
              <p:nvPicPr>
                <p:cNvPr id="28" name="Picture 27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6996383" cy="1722594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9" name="pasted-image.tif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69734" y="873464"/>
                  <a:ext cx="1450001" cy="8935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3674123" y="905688"/>
                  <a:ext cx="1658146" cy="8290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pasted-image.tif"/>
                <p:cNvPicPr/>
                <p:nvPr/>
              </p:nvPicPr>
              <p:blipFill>
                <a:blip r:embed="rId5">
                  <a:extLst/>
                </a:blip>
                <a:srcRect l="6208" t="7298" r="11416" b="20120"/>
                <a:stretch>
                  <a:fillRect/>
                </a:stretch>
              </p:blipFill>
              <p:spPr>
                <a:xfrm>
                  <a:off x="5527251" y="829687"/>
                  <a:ext cx="1113664" cy="9812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" name="pasted-image.tif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820994" y="808196"/>
                  <a:ext cx="1658147" cy="12555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3" name="Shape 191"/>
                <p:cNvSpPr/>
                <p:nvPr/>
              </p:nvSpPr>
              <p:spPr>
                <a:xfrm>
                  <a:off x="2672671" y="-15627"/>
                  <a:ext cx="2324352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cloud &amp; IaaS</a:t>
                  </a:r>
                </a:p>
              </p:txBody>
            </p:sp>
          </p:grpSp>
          <p:grpSp>
            <p:nvGrpSpPr>
              <p:cNvPr id="12" name="Group 199"/>
              <p:cNvGrpSpPr/>
              <p:nvPr/>
            </p:nvGrpSpPr>
            <p:grpSpPr>
              <a:xfrm>
                <a:off x="12678599" y="136018"/>
                <a:ext cx="3980112" cy="2312897"/>
                <a:chOff x="-19051" y="-15627"/>
                <a:chExt cx="3980111" cy="2312896"/>
              </a:xfrm>
            </p:grpSpPr>
            <p:pic>
              <p:nvPicPr>
                <p:cNvPr id="23" name="pasted-image.tif"/>
                <p:cNvPicPr/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36177" y="707514"/>
                  <a:ext cx="1073878" cy="8933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" name="pasted-image.tif"/>
                <p:cNvPicPr/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80573" y="707514"/>
                  <a:ext cx="1152040" cy="1199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" name="pasted-image.tif"/>
                <p:cNvPicPr/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99170" y="720425"/>
                  <a:ext cx="867486" cy="8151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" name="Shape 196"/>
                <p:cNvSpPr/>
                <p:nvPr/>
              </p:nvSpPr>
              <p:spPr>
                <a:xfrm>
                  <a:off x="1740120" y="-15627"/>
                  <a:ext cx="699976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OS</a:t>
                  </a:r>
                </a:p>
              </p:txBody>
            </p:sp>
            <p:pic>
              <p:nvPicPr>
                <p:cNvPr id="27" name="Picture 26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3980111" cy="1722594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" name="Group 205"/>
              <p:cNvGrpSpPr/>
              <p:nvPr/>
            </p:nvGrpSpPr>
            <p:grpSpPr>
              <a:xfrm>
                <a:off x="260435" y="553877"/>
                <a:ext cx="2780844" cy="1895039"/>
                <a:chOff x="-19050" y="-15626"/>
                <a:chExt cx="2780842" cy="1895037"/>
              </a:xfrm>
            </p:grpSpPr>
            <p:pic>
              <p:nvPicPr>
                <p:cNvPr id="19" name="pasted-image.tif"/>
                <p:cNvPicPr/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21861" y="842831"/>
                  <a:ext cx="1088251" cy="8151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tif"/>
                <p:cNvPicPr/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711429" y="842831"/>
                  <a:ext cx="852224" cy="8522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02"/>
                <p:cNvSpPr/>
                <p:nvPr/>
              </p:nvSpPr>
              <p:spPr>
                <a:xfrm>
                  <a:off x="494841" y="-15626"/>
                  <a:ext cx="1961003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bare metal</a:t>
                  </a:r>
                </a:p>
              </p:txBody>
            </p:sp>
            <p:pic>
              <p:nvPicPr>
                <p:cNvPr id="22" name="Picture 21"/>
                <p:cNvPicPr/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5"/>
                  <a:ext cx="2780842" cy="13047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4" name="Group 210"/>
              <p:cNvGrpSpPr/>
              <p:nvPr/>
            </p:nvGrpSpPr>
            <p:grpSpPr>
              <a:xfrm>
                <a:off x="3183223" y="833787"/>
                <a:ext cx="2365102" cy="1615129"/>
                <a:chOff x="-19050" y="-15626"/>
                <a:chExt cx="2365101" cy="1615127"/>
              </a:xfrm>
            </p:grpSpPr>
            <p:pic>
              <p:nvPicPr>
                <p:cNvPr id="16" name="pasted-image.tif"/>
                <p:cNvPicPr/>
                <p:nvPr/>
              </p:nvPicPr>
              <p:blipFill>
                <a:blip r:embed="rId14">
                  <a:extLst/>
                </a:blip>
                <a:srcRect t="32409" b="32409"/>
                <a:stretch>
                  <a:fillRect/>
                </a:stretch>
              </p:blipFill>
              <p:spPr>
                <a:xfrm>
                  <a:off x="235457" y="788241"/>
                  <a:ext cx="1698477" cy="5975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" name="Shape 207"/>
                <p:cNvSpPr/>
                <p:nvPr/>
              </p:nvSpPr>
              <p:spPr>
                <a:xfrm>
                  <a:off x="64447" y="-15626"/>
                  <a:ext cx="2281604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virtualization</a:t>
                  </a:r>
                </a:p>
              </p:txBody>
            </p:sp>
            <p:pic>
              <p:nvPicPr>
                <p:cNvPr id="18" name="Picture 17"/>
                <p:cNvPicPr/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4"/>
                  <a:ext cx="2215104" cy="102482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5" name="Picture 14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0800000">
                <a:off x="-44450" y="-27517"/>
                <a:ext cx="17114940" cy="2793791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Shape 214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3D45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Infrastructure</a:t>
              </a:r>
            </a:p>
          </p:txBody>
        </p:sp>
      </p:grpSp>
      <p:grpSp>
        <p:nvGrpSpPr>
          <p:cNvPr id="34" name="Group 244"/>
          <p:cNvGrpSpPr/>
          <p:nvPr/>
        </p:nvGrpSpPr>
        <p:grpSpPr>
          <a:xfrm>
            <a:off x="979509" y="4228329"/>
            <a:ext cx="12472416" cy="1678816"/>
            <a:chOff x="0" y="-6350"/>
            <a:chExt cx="20787356" cy="2798024"/>
          </a:xfrm>
        </p:grpSpPr>
        <p:pic>
          <p:nvPicPr>
            <p:cNvPr id="35" name="Picture 34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0800000">
              <a:off x="3645773" y="-6350"/>
              <a:ext cx="17141583" cy="2798024"/>
            </a:xfrm>
            <a:prstGeom prst="rect">
              <a:avLst/>
            </a:prstGeom>
            <a:effectLst/>
          </p:spPr>
        </p:pic>
        <p:sp>
          <p:nvSpPr>
            <p:cNvPr id="36" name="Shape 218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788A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 dirty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Runtime</a:t>
              </a:r>
            </a:p>
          </p:txBody>
        </p:sp>
        <p:grpSp>
          <p:nvGrpSpPr>
            <p:cNvPr id="37" name="Group 226"/>
            <p:cNvGrpSpPr/>
            <p:nvPr/>
          </p:nvGrpSpPr>
          <p:grpSpPr>
            <a:xfrm>
              <a:off x="4244299" y="128225"/>
              <a:ext cx="4696352" cy="2515790"/>
              <a:chOff x="-19050" y="-15628"/>
              <a:chExt cx="4696351" cy="2515788"/>
            </a:xfrm>
          </p:grpSpPr>
          <p:pic>
            <p:nvPicPr>
              <p:cNvPr id="53" name="pasted-image.tif"/>
              <p:cNvPicPr/>
              <p:nvPr/>
            </p:nvPicPr>
            <p:blipFill>
              <a:blip r:embed="rId18">
                <a:extLst/>
              </a:blip>
              <a:srcRect t="11006" b="11006"/>
              <a:stretch>
                <a:fillRect/>
              </a:stretch>
            </p:blipFill>
            <p:spPr>
              <a:xfrm>
                <a:off x="2329124" y="1667114"/>
                <a:ext cx="2294808" cy="6929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" name="pasted-image.tif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23073" y="1593880"/>
                <a:ext cx="2104211" cy="7613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tif"/>
              <p:cNvPicPr/>
              <p:nvPr/>
            </p:nvPicPr>
            <p:blipFill>
              <a:blip r:embed="rId20">
                <a:extLst/>
              </a:blip>
              <a:srcRect l="5766" t="13124" b="13124"/>
              <a:stretch>
                <a:fillRect/>
              </a:stretch>
            </p:blipFill>
            <p:spPr>
              <a:xfrm>
                <a:off x="123073" y="824224"/>
                <a:ext cx="2396512" cy="6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" name="pasted-image.tif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2929416" y="824345"/>
                <a:ext cx="720970" cy="698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" name="Picture 56"/>
              <p:cNvPicPr/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 rot="10800000">
                <a:off x="-19050" y="579379"/>
                <a:ext cx="4696351" cy="1920781"/>
              </a:xfrm>
              <a:prstGeom prst="rect">
                <a:avLst/>
              </a:prstGeom>
              <a:effectLst/>
            </p:spPr>
          </p:pic>
          <p:sp>
            <p:nvSpPr>
              <p:cNvPr id="58" name="Shape 225"/>
              <p:cNvSpPr/>
              <p:nvPr/>
            </p:nvSpPr>
            <p:spPr>
              <a:xfrm>
                <a:off x="1968936" y="-15628"/>
                <a:ext cx="785470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grid</a:t>
                </a:r>
              </a:p>
            </p:txBody>
          </p:sp>
        </p:grpSp>
        <p:grpSp>
          <p:nvGrpSpPr>
            <p:cNvPr id="38" name="Group 234"/>
            <p:cNvGrpSpPr/>
            <p:nvPr/>
          </p:nvGrpSpPr>
          <p:grpSpPr>
            <a:xfrm>
              <a:off x="10106229" y="132930"/>
              <a:ext cx="4104112" cy="2506380"/>
              <a:chOff x="-19050" y="-15628"/>
              <a:chExt cx="4104111" cy="2506379"/>
            </a:xfrm>
          </p:grpSpPr>
          <p:pic>
            <p:nvPicPr>
              <p:cNvPr id="47" name="pasted-image.tif"/>
              <p:cNvPicPr/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470110" y="717827"/>
                <a:ext cx="915507" cy="9155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" name="pasted-image.tif"/>
              <p:cNvPicPr/>
              <p:nvPr/>
            </p:nvPicPr>
            <p:blipFill>
              <a:blip r:embed="rId24">
                <a:extLst/>
              </a:blip>
              <a:srcRect l="9718" t="8840" r="9718" b="8840"/>
              <a:stretch>
                <a:fillRect/>
              </a:stretch>
            </p:blipFill>
            <p:spPr>
              <a:xfrm>
                <a:off x="170368" y="712260"/>
                <a:ext cx="1115890" cy="11402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" name="pasted-image.tif"/>
              <p:cNvPicPr/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286380" y="1699043"/>
                <a:ext cx="1099237" cy="676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592924" y="717827"/>
                <a:ext cx="1270181" cy="9617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" name="Picture 50"/>
              <p:cNvPicPr/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 rot="10800000">
                <a:off x="-19050" y="546198"/>
                <a:ext cx="4104111" cy="1944553"/>
              </a:xfrm>
              <a:prstGeom prst="rect">
                <a:avLst/>
              </a:prstGeom>
              <a:effectLst/>
            </p:spPr>
          </p:pic>
          <p:sp>
            <p:nvSpPr>
              <p:cNvPr id="52" name="Shape 233"/>
              <p:cNvSpPr/>
              <p:nvPr/>
            </p:nvSpPr>
            <p:spPr>
              <a:xfrm>
                <a:off x="1516582" y="-15628"/>
                <a:ext cx="1084696" cy="605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PaaS</a:t>
                </a:r>
              </a:p>
            </p:txBody>
          </p:sp>
        </p:grpSp>
        <p:grpSp>
          <p:nvGrpSpPr>
            <p:cNvPr id="39" name="Group 243"/>
            <p:cNvGrpSpPr/>
            <p:nvPr/>
          </p:nvGrpSpPr>
          <p:grpSpPr>
            <a:xfrm>
              <a:off x="15272068" y="104454"/>
              <a:ext cx="4904056" cy="2534856"/>
              <a:chOff x="-19051" y="-15628"/>
              <a:chExt cx="4904054" cy="2534855"/>
            </a:xfrm>
          </p:grpSpPr>
          <p:pic>
            <p:nvPicPr>
              <p:cNvPr id="40" name="pasted-image.tif"/>
              <p:cNvPicPr/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3544978" y="1272580"/>
                <a:ext cx="1084834" cy="10800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pasted-image.tif"/>
              <p:cNvPicPr/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91233" y="704719"/>
                <a:ext cx="1331950" cy="7483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pasted-image.tif"/>
              <p:cNvPicPr/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191233" y="1631356"/>
                <a:ext cx="1304862" cy="7339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pasted-image.tif"/>
              <p:cNvPicPr/>
              <p:nvPr/>
            </p:nvPicPr>
            <p:blipFill>
              <a:blip r:embed="rId30">
                <a:extLst/>
              </a:blip>
              <a:srcRect t="10023" b="34983"/>
              <a:stretch>
                <a:fillRect/>
              </a:stretch>
            </p:blipFill>
            <p:spPr>
              <a:xfrm>
                <a:off x="1690075" y="1778632"/>
                <a:ext cx="1660858" cy="5744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Picture 43"/>
              <p:cNvPicPr/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 rot="10800000">
                <a:off x="-19051" y="574674"/>
                <a:ext cx="4904054" cy="1944553"/>
              </a:xfrm>
              <a:prstGeom prst="rect">
                <a:avLst/>
              </a:prstGeom>
              <a:effectLst/>
            </p:spPr>
          </p:pic>
          <p:pic>
            <p:nvPicPr>
              <p:cNvPr id="45" name="pasted-image.tif"/>
              <p:cNvPicPr/>
              <p:nvPr/>
            </p:nvPicPr>
            <p:blipFill>
              <a:blip r:embed="rId32">
                <a:extLst/>
              </a:blip>
              <a:stretch>
                <a:fillRect/>
              </a:stretch>
            </p:blipFill>
            <p:spPr>
              <a:xfrm>
                <a:off x="1738559" y="1044243"/>
                <a:ext cx="1612439" cy="5746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" name="Shape 242"/>
              <p:cNvSpPr/>
              <p:nvPr/>
            </p:nvSpPr>
            <p:spPr>
              <a:xfrm>
                <a:off x="765049" y="-15628"/>
                <a:ext cx="4012846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containers &amp; discovery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47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that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dirty="0" smtClean="0"/>
              <a:t>For new, </a:t>
            </a:r>
            <a:r>
              <a:rPr lang="en-US" sz="5400" b="1" dirty="0" smtClean="0"/>
              <a:t>green-field</a:t>
            </a:r>
            <a:r>
              <a:rPr lang="en-US" sz="5400" dirty="0" smtClean="0"/>
              <a:t> applications to be the easiest path – the right thing is the easy thing</a:t>
            </a:r>
          </a:p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r>
              <a:rPr lang="en-US" sz="5400" dirty="0" smtClean="0"/>
              <a:t>For </a:t>
            </a:r>
            <a:r>
              <a:rPr lang="en-US" sz="5400" b="1" dirty="0" smtClean="0"/>
              <a:t>existing</a:t>
            </a:r>
            <a:r>
              <a:rPr lang="en-US" sz="5400" dirty="0" smtClean="0"/>
              <a:t> applications, we want the path to be a simple porting project – it should be no more complex than packaging the software up for deployment in the first place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23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Bldr</a:t>
            </a:r>
            <a:r>
              <a:rPr lang="en-US" dirty="0" smtClean="0"/>
              <a:t> solves!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/>
              <a:t>Bldr</a:t>
            </a:r>
            <a:r>
              <a:rPr lang="en-US" sz="4000" dirty="0"/>
              <a:t> is an application runtime that makes new and </a:t>
            </a:r>
            <a:r>
              <a:rPr lang="en-US" sz="4000" dirty="0" smtClean="0"/>
              <a:t>legacy applications </a:t>
            </a:r>
            <a:r>
              <a:rPr lang="en-US" sz="4000" dirty="0"/>
              <a:t>easy to build, deploy, and run. </a:t>
            </a:r>
            <a:endParaRPr lang="en-US" sz="4000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/>
              <a:t>A software build environment that creates atomic, immutable packages and </a:t>
            </a:r>
            <a:r>
              <a:rPr lang="en-US" sz="3600" b="1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 smtClean="0"/>
              <a:t>A </a:t>
            </a:r>
            <a:r>
              <a:rPr lang="en-US" sz="3600" b="1" dirty="0"/>
              <a:t>supervisor that is service, topology, upgrade, and security </a:t>
            </a:r>
            <a:r>
              <a:rPr lang="en-US" sz="3600" b="1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alone – an executable artifact with no management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416310"/>
            <a:ext cx="13408762" cy="3087974"/>
          </a:xfrm>
        </p:spPr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is the “hello world” container of the </a:t>
            </a:r>
            <a:r>
              <a:rPr lang="en-US" dirty="0" err="1" smtClean="0"/>
              <a:t>Docker</a:t>
            </a:r>
            <a:r>
              <a:rPr lang="en-US" dirty="0" smtClean="0"/>
              <a:t> universe</a:t>
            </a:r>
          </a:p>
          <a:p>
            <a:r>
              <a:rPr lang="en-US" dirty="0" smtClean="0"/>
              <a:t>It is awesome because</a:t>
            </a:r>
          </a:p>
          <a:p>
            <a:pPr lvl="1"/>
            <a:r>
              <a:rPr lang="en-US" dirty="0" smtClean="0"/>
              <a:t>It will download the artifact and run it!</a:t>
            </a:r>
          </a:p>
          <a:p>
            <a:pPr lvl="1"/>
            <a:r>
              <a:rPr lang="en-US" dirty="0" smtClean="0"/>
              <a:t>Results in a running service, accessible from your system directly</a:t>
            </a:r>
          </a:p>
          <a:p>
            <a:pPr lvl="1"/>
            <a:r>
              <a:rPr lang="en-US" dirty="0" smtClean="0"/>
              <a:t>You don’t care </a:t>
            </a:r>
          </a:p>
          <a:p>
            <a:r>
              <a:rPr lang="en-US" dirty="0" smtClean="0"/>
              <a:t>Right off the bat though, we have an error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white">
          <a:xfrm>
            <a:off x="609600" y="167058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6370820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5504284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</p:spTree>
    <p:extLst>
      <p:ext uri="{BB962C8B-B14F-4D97-AF65-F5344CB8AC3E}">
        <p14:creationId xmlns:p14="http://schemas.microsoft.com/office/powerpoint/2010/main" val="18399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we fix that?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874443"/>
            <a:ext cx="13408762" cy="1116555"/>
          </a:xfrm>
        </p:spPr>
        <p:txBody>
          <a:bodyPr/>
          <a:lstStyle/>
          <a:p>
            <a:r>
              <a:rPr lang="en-US" dirty="0" smtClean="0"/>
              <a:t>Read the </a:t>
            </a: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documentation</a:t>
            </a:r>
            <a:endParaRPr lang="en-US" dirty="0" smtClean="0"/>
          </a:p>
          <a:p>
            <a:pPr lvl="1"/>
            <a:r>
              <a:rPr lang="en-US" dirty="0" err="1" smtClean="0"/>
              <a:t>tcp</a:t>
            </a:r>
            <a:r>
              <a:rPr lang="en-US" dirty="0" smtClean="0"/>
              <a:t>-backlog 128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548997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bash: vi: command not found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327395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4360330"/>
            <a:ext cx="13408762" cy="899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bash</a:t>
            </a:r>
          </a:p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usr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/local/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redis.conf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61012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we work that out, we have to choose</a:t>
            </a:r>
          </a:p>
          <a:p>
            <a:pPr lvl="1"/>
            <a:r>
              <a:rPr lang="en-US" dirty="0" smtClean="0"/>
              <a:t>Modify the </a:t>
            </a:r>
            <a:r>
              <a:rPr lang="en-US" dirty="0" err="1" smtClean="0"/>
              <a:t>entrypoint.sh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Do we just make a new container? Do we go FROM the </a:t>
            </a:r>
            <a:r>
              <a:rPr lang="en-US" dirty="0" err="1" smtClean="0"/>
              <a:t>dockerfile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Do we make a sidecar, and use volume mounts?</a:t>
            </a:r>
          </a:p>
        </p:txBody>
      </p:sp>
    </p:spTree>
    <p:extLst>
      <p:ext uri="{BB962C8B-B14F-4D97-AF65-F5344CB8AC3E}">
        <p14:creationId xmlns:p14="http://schemas.microsoft.com/office/powerpoint/2010/main" val="600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really want?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116555"/>
          </a:xfrm>
        </p:spPr>
        <p:txBody>
          <a:bodyPr/>
          <a:lstStyle/>
          <a:p>
            <a:r>
              <a:rPr lang="en-US" b="1" dirty="0" smtClean="0"/>
              <a:t>Our artifact should be responsible for all of its behavior </a:t>
            </a:r>
            <a:r>
              <a:rPr lang="en-US" dirty="0" smtClean="0"/>
              <a:t>– including telling us what is configurable.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726063"/>
            <a:ext cx="13408762" cy="6608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511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505111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492472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 option, using the 12-factor environment passing style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2902188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 bwMode="white">
          <a:xfrm>
            <a:off x="609600" y="4224100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config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60902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-e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BLDR_redis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='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128' -it </a:t>
            </a:r>
            <a:r>
              <a:rPr lang="en-US" sz="28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</a:t>
            </a:r>
            <a:r>
              <a:rPr lang="en-US" sz="28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8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8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for hand configuring, but not for production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627458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err="1" smtClean="0"/>
              <a:t>Redis</a:t>
            </a:r>
            <a:r>
              <a:rPr lang="en-US" dirty="0" smtClean="0"/>
              <a:t> running in development, on cloud instances, and in production – with more complex configuration and high degrees of variation.</a:t>
            </a:r>
          </a:p>
          <a:p>
            <a:r>
              <a:rPr lang="en-US" dirty="0" smtClean="0"/>
              <a:t>What we want is something </a:t>
            </a:r>
            <a:r>
              <a:rPr lang="en-US" b="1" dirty="0" smtClean="0"/>
              <a:t>dynamically configurable at runtime </a:t>
            </a:r>
            <a:r>
              <a:rPr lang="en-US" dirty="0" smtClean="0"/>
              <a:t>– via service 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3385346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664844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configuration, using service discovery for dynamic configuration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782423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"debug"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839945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–it 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4839889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43643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has </a:t>
            </a:r>
            <a:r>
              <a:rPr lang="en-US" i="1" dirty="0" smtClean="0"/>
              <a:t>watched</a:t>
            </a:r>
            <a:r>
              <a:rPr lang="en-US" dirty="0" smtClean="0"/>
              <a:t> for the configuration update, and dynamically applied it. </a:t>
            </a:r>
          </a:p>
          <a:p>
            <a:pPr lvl="1"/>
            <a:r>
              <a:rPr lang="en-US" dirty="0" smtClean="0"/>
              <a:t>How it gets applied is configurable!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2519854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”notice"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3597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Awareness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It’s fun to have basic configuration, but what about more complex use cases; things usually handled by </a:t>
            </a:r>
            <a:r>
              <a:rPr lang="en-US" i="1" dirty="0" smtClean="0"/>
              <a:t>orchestration</a:t>
            </a:r>
            <a:r>
              <a:rPr lang="en-US" dirty="0" smtClean="0"/>
              <a:t> tools?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supports a leader/follower mode, where all writes go to the leader and we replicate to followers. Lets do that!</a:t>
            </a:r>
          </a:p>
          <a:p>
            <a:r>
              <a:rPr lang="en-US" dirty="0" smtClean="0"/>
              <a:t>We will start 3 instances, and they will automatically configure themselves in the right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262331"/>
            <a:ext cx="13408762" cy="17480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supervisor has run an election, coordinated their own leader, and configured themselves appropriately.</a:t>
            </a:r>
          </a:p>
          <a:p>
            <a:r>
              <a:rPr lang="en-US" dirty="0" smtClean="0"/>
              <a:t>It also elects a new leader when the original departs</a:t>
            </a:r>
          </a:p>
          <a:p>
            <a:pPr marL="0" indent="0" algn="ctr">
              <a:buNone/>
            </a:pPr>
            <a:r>
              <a:rPr lang="en-US" b="1" dirty="0" smtClean="0"/>
              <a:t>No external orchestrator, no runtime awareness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495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</a:t>
            </a: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it 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start 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chef/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-t leader</a:t>
            </a:r>
          </a:p>
        </p:txBody>
      </p:sp>
    </p:spTree>
    <p:extLst>
      <p:ext uri="{BB962C8B-B14F-4D97-AF65-F5344CB8AC3E}">
        <p14:creationId xmlns:p14="http://schemas.microsoft.com/office/powerpoint/2010/main" val="6728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 smtClean="0"/>
          </a:p>
          <a:p>
            <a:r>
              <a:rPr lang="en-US" dirty="0" smtClean="0"/>
              <a:t>Why does the world need it?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can watch other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How do we get data about a service to another service? The answer is a watch!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in leader/follower is fun, but we need a way to route all the requests to the leader, and dynamically fail over if the leader changes.</a:t>
            </a:r>
          </a:p>
          <a:p>
            <a:r>
              <a:rPr lang="en-US" dirty="0" smtClean="0"/>
              <a:t>Given the same 3 instances, we start an instance of </a:t>
            </a:r>
            <a:r>
              <a:rPr lang="en-US" dirty="0" err="1" smtClean="0"/>
              <a:t>haproxy</a:t>
            </a:r>
            <a:r>
              <a:rPr lang="en-US" dirty="0" smtClean="0"/>
              <a:t>, and configure it to </a:t>
            </a:r>
            <a:r>
              <a:rPr lang="en-US" i="1" dirty="0" smtClean="0"/>
              <a:t>watch </a:t>
            </a:r>
            <a:r>
              <a:rPr lang="en-US" dirty="0" smtClean="0"/>
              <a:t>the </a:t>
            </a:r>
            <a:r>
              <a:rPr lang="en-US" dirty="0" err="1" smtClean="0"/>
              <a:t>redis.default</a:t>
            </a:r>
            <a:r>
              <a:rPr lang="en-US" dirty="0" smtClean="0"/>
              <a:t> service.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Haproxy</a:t>
            </a:r>
            <a:r>
              <a:rPr lang="en-US" dirty="0" smtClean="0"/>
              <a:t> service uses the built-in </a:t>
            </a:r>
            <a:r>
              <a:rPr lang="en-US" i="1" dirty="0" smtClean="0"/>
              <a:t>health</a:t>
            </a:r>
            <a:r>
              <a:rPr lang="en-US" dirty="0" smtClean="0"/>
              <a:t> service to check for service health, and the route connections to the leader</a:t>
            </a:r>
            <a:endParaRPr lang="en-US" i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The result is a generic </a:t>
            </a:r>
            <a:r>
              <a:rPr lang="en-US" b="1" dirty="0" err="1" smtClean="0"/>
              <a:t>tcp</a:t>
            </a:r>
            <a:r>
              <a:rPr lang="en-US" b="1" dirty="0" smtClean="0"/>
              <a:t> proxy over any service that supports the leader/follower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44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6" y="1483360"/>
            <a:ext cx="9664134" cy="5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starts with 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5865684"/>
          </a:xfrm>
        </p:spPr>
        <p:txBody>
          <a:bodyPr/>
          <a:lstStyle/>
          <a:p>
            <a:r>
              <a:rPr lang="en-US" dirty="0" smtClean="0"/>
              <a:t>Packages are atomic (they exist or they don’t)</a:t>
            </a:r>
          </a:p>
          <a:p>
            <a:r>
              <a:rPr lang="en-US" dirty="0" smtClean="0"/>
              <a:t>Packages are immutable (they never change on disk once they are installed)</a:t>
            </a:r>
          </a:p>
          <a:p>
            <a:r>
              <a:rPr lang="en-US" dirty="0" smtClean="0"/>
              <a:t>Created with the appropriate native language for the platform (Bash on Linux, </a:t>
            </a:r>
            <a:r>
              <a:rPr lang="en-US" dirty="0" err="1" smtClean="0"/>
              <a:t>Powershell</a:t>
            </a:r>
            <a:r>
              <a:rPr lang="en-US" dirty="0" smtClean="0"/>
              <a:t> on Windows)</a:t>
            </a:r>
          </a:p>
          <a:p>
            <a:r>
              <a:rPr lang="en-US" dirty="0" smtClean="0"/>
              <a:t>They comprise: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Bldrfile</a:t>
            </a:r>
            <a:r>
              <a:rPr lang="en-US" dirty="0" smtClean="0"/>
              <a:t> with instructions on how to build the package</a:t>
            </a:r>
          </a:p>
          <a:p>
            <a:pPr lvl="1"/>
            <a:r>
              <a:rPr lang="en-US" dirty="0" smtClean="0"/>
              <a:t>The software itself</a:t>
            </a:r>
          </a:p>
          <a:p>
            <a:pPr lvl="1"/>
            <a:r>
              <a:rPr lang="en-US" dirty="0" smtClean="0"/>
              <a:t>Default values for the configuration of the software</a:t>
            </a:r>
          </a:p>
          <a:p>
            <a:pPr lvl="1"/>
            <a:r>
              <a:rPr lang="en-US" dirty="0" smtClean="0"/>
              <a:t>Mustache templates of any configuration files</a:t>
            </a:r>
          </a:p>
          <a:p>
            <a:pPr lvl="1"/>
            <a:r>
              <a:rPr lang="en-US" dirty="0" smtClean="0"/>
              <a:t>Plugins that change behavior – health checks, monitoring, etc.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3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are created with </a:t>
            </a:r>
            <a:r>
              <a:rPr lang="en-US" dirty="0" err="1" smtClean="0"/>
              <a:t>bldr</a:t>
            </a:r>
            <a:r>
              <a:rPr lang="en-US" dirty="0" smtClean="0"/>
              <a:t>-build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-build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2889186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downloads the source, validates the checksums, and builds the software</a:t>
            </a:r>
          </a:p>
          <a:p>
            <a:pPr lvl="1"/>
            <a:r>
              <a:rPr lang="en-US" dirty="0" smtClean="0"/>
              <a:t>Green-field software would simply use the local source, and embed the </a:t>
            </a:r>
            <a:r>
              <a:rPr lang="en-US" dirty="0" err="1" smtClean="0"/>
              <a:t>Bldrfile</a:t>
            </a:r>
            <a:endParaRPr lang="en-US" dirty="0" smtClean="0"/>
          </a:p>
          <a:p>
            <a:r>
              <a:rPr lang="en-US" dirty="0" smtClean="0"/>
              <a:t>It also builds the container, including all necessary dependencies – the results are less than half the size of the standard </a:t>
            </a:r>
            <a:r>
              <a:rPr lang="en-US" dirty="0" err="1" smtClean="0"/>
              <a:t>redis</a:t>
            </a:r>
            <a:r>
              <a:rPr lang="en-US" dirty="0" smtClean="0"/>
              <a:t> container!</a:t>
            </a:r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09600" y="5050581"/>
            <a:ext cx="1402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Installed: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/3.0.1/20151016044424   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Package: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/cache/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/bldr-redis-3.0.1-20151016044424.bldr</a:t>
            </a:r>
          </a:p>
        </p:txBody>
      </p:sp>
    </p:spTree>
    <p:extLst>
      <p:ext uri="{BB962C8B-B14F-4D97-AF65-F5344CB8AC3E}">
        <p14:creationId xmlns:p14="http://schemas.microsoft.com/office/powerpoint/2010/main" val="19577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resulting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a PGP Signed </a:t>
            </a:r>
            <a:r>
              <a:rPr lang="en-US" dirty="0" err="1" smtClean="0"/>
              <a:t>tarball</a:t>
            </a:r>
            <a:endParaRPr lang="en-US" dirty="0" smtClean="0"/>
          </a:p>
          <a:p>
            <a:r>
              <a:rPr lang="en-US" dirty="0" smtClean="0"/>
              <a:t>In the future, we will support PGP Encryption as well</a:t>
            </a:r>
          </a:p>
          <a:p>
            <a:r>
              <a:rPr lang="en-US" dirty="0" smtClean="0"/>
              <a:t>Packages have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Derivation</a:t>
            </a:r>
            <a:r>
              <a:rPr lang="en-US" dirty="0" smtClean="0"/>
              <a:t> – think of it as a particular source of a build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Name </a:t>
            </a:r>
            <a:r>
              <a:rPr lang="en-US" dirty="0" smtClean="0"/>
              <a:t>– </a:t>
            </a:r>
            <a:r>
              <a:rPr lang="en-US" dirty="0" err="1" smtClean="0"/>
              <a:t>redis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Version</a:t>
            </a:r>
            <a:r>
              <a:rPr lang="en-US" dirty="0" smtClean="0"/>
              <a:t> – this maps directly to the </a:t>
            </a:r>
            <a:r>
              <a:rPr lang="en-US" dirty="0" err="1" smtClean="0"/>
              <a:t>upstreams</a:t>
            </a:r>
            <a:r>
              <a:rPr lang="en-US" dirty="0" smtClean="0"/>
              <a:t> version number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Release</a:t>
            </a:r>
            <a:r>
              <a:rPr lang="en-US" dirty="0" smtClean="0"/>
              <a:t> – this is automatically created on every build</a:t>
            </a:r>
          </a:p>
          <a:p>
            <a:r>
              <a:rPr lang="en-US" dirty="0" smtClean="0"/>
              <a:t>Dependencies can be specified on just a name, or a combination</a:t>
            </a:r>
          </a:p>
          <a:p>
            <a:r>
              <a:rPr lang="en-US" dirty="0" smtClean="0"/>
              <a:t>After a build is complete, its dependencies are only ever on a particular </a:t>
            </a:r>
            <a:r>
              <a:rPr lang="en-US" b="1" dirty="0" smtClean="0"/>
              <a:t>release</a:t>
            </a:r>
            <a:endParaRPr lang="en-US" dirty="0" smtClean="0"/>
          </a:p>
          <a:p>
            <a:r>
              <a:rPr lang="en-US" dirty="0" smtClean="0"/>
              <a:t>This means we can have multiple atomic versions installed side by side, with different dependencies</a:t>
            </a:r>
          </a:p>
          <a:p>
            <a:r>
              <a:rPr lang="en-US" dirty="0" smtClean="0"/>
              <a:t>It also means dependency resolution is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runtime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create a </a:t>
            </a:r>
            <a:r>
              <a:rPr lang="en-US" i="1" dirty="0" err="1" smtClean="0"/>
              <a:t>srvc</a:t>
            </a:r>
            <a:r>
              <a:rPr lang="en-US" dirty="0" smtClean="0"/>
              <a:t> directory, where all our runtime configuration happens</a:t>
            </a:r>
          </a:p>
          <a:p>
            <a:r>
              <a:rPr lang="en-US" dirty="0" smtClean="0"/>
              <a:t>We copy the </a:t>
            </a:r>
            <a:r>
              <a:rPr lang="en-US" i="1" dirty="0" smtClean="0"/>
              <a:t>run</a:t>
            </a:r>
            <a:r>
              <a:rPr lang="en-US" dirty="0" smtClean="0"/>
              <a:t> file from the package</a:t>
            </a:r>
          </a:p>
          <a:p>
            <a:r>
              <a:rPr lang="en-US" dirty="0" smtClean="0"/>
              <a:t>We copy the </a:t>
            </a:r>
            <a:r>
              <a:rPr lang="en-US" dirty="0" err="1" smtClean="0"/>
              <a:t>default.toml</a:t>
            </a:r>
            <a:r>
              <a:rPr lang="en-US" dirty="0" smtClean="0"/>
              <a:t> to the </a:t>
            </a:r>
            <a:r>
              <a:rPr lang="en-US" dirty="0" err="1" smtClean="0"/>
              <a:t>toml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We render any other </a:t>
            </a:r>
            <a:r>
              <a:rPr lang="en-US" dirty="0" err="1" smtClean="0"/>
              <a:t>toml</a:t>
            </a:r>
            <a:r>
              <a:rPr lang="en-US" dirty="0" smtClean="0"/>
              <a:t> data, from discovery or the operating system</a:t>
            </a:r>
          </a:p>
          <a:p>
            <a:r>
              <a:rPr lang="en-US" dirty="0" smtClean="0"/>
              <a:t>A separate configuration thread watches the </a:t>
            </a:r>
            <a:r>
              <a:rPr lang="en-US" dirty="0" err="1" smtClean="0"/>
              <a:t>toml</a:t>
            </a:r>
            <a:r>
              <a:rPr lang="en-US" dirty="0" smtClean="0"/>
              <a:t> directory for changes</a:t>
            </a:r>
          </a:p>
          <a:p>
            <a:r>
              <a:rPr lang="en-US" dirty="0" smtClean="0"/>
              <a:t>When it detects them, it writes `</a:t>
            </a:r>
            <a:r>
              <a:rPr lang="en-US" dirty="0" err="1" smtClean="0"/>
              <a:t>last.toml</a:t>
            </a:r>
            <a:r>
              <a:rPr lang="en-US" dirty="0" smtClean="0"/>
              <a:t>`, renders the </a:t>
            </a:r>
            <a:r>
              <a:rPr lang="en-US" dirty="0" err="1" smtClean="0"/>
              <a:t>configuation</a:t>
            </a:r>
            <a:r>
              <a:rPr lang="en-US" dirty="0" smtClean="0"/>
              <a:t> files, and reloads the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Configuration, Topology, Watches and System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Combine together to make a powerful way to have dynamic, scalable, real time configuration</a:t>
            </a:r>
          </a:p>
          <a:p>
            <a:r>
              <a:rPr lang="en-US" dirty="0" smtClean="0"/>
              <a:t>Mustache is easy and approachable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3771761"/>
            <a:ext cx="5527694" cy="27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Repositories, Continuous Delivery, and Update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stores packages and containers in Repositories</a:t>
            </a:r>
          </a:p>
          <a:p>
            <a:r>
              <a:rPr lang="en-US" dirty="0" smtClean="0"/>
              <a:t>Built in to the product</a:t>
            </a:r>
          </a:p>
          <a:p>
            <a:r>
              <a:rPr lang="en-US" dirty="0" smtClean="0"/>
              <a:t>Releases and versioning make it easy to track a given package or container</a:t>
            </a:r>
          </a:p>
          <a:p>
            <a:r>
              <a:rPr lang="en-US" dirty="0" smtClean="0"/>
              <a:t>Continuous Delivery is easy</a:t>
            </a:r>
          </a:p>
          <a:p>
            <a:r>
              <a:rPr lang="en-US" dirty="0" smtClean="0"/>
              <a:t>Update strategies are aware of the repository – check in for new releases, and then the topology and the strategy combine to safely upgrade the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Packages will optionally be PGP Encrypted</a:t>
            </a:r>
          </a:p>
          <a:p>
            <a:r>
              <a:rPr lang="en-US" dirty="0" smtClean="0"/>
              <a:t>PGP allows encryption for multiple private keys</a:t>
            </a:r>
          </a:p>
          <a:p>
            <a:pPr lvl="1"/>
            <a:r>
              <a:rPr lang="en-US" dirty="0" smtClean="0"/>
              <a:t>“Microsoft, Chef, and Nordstrom can run this package”</a:t>
            </a:r>
          </a:p>
          <a:p>
            <a:r>
              <a:rPr lang="en-US" dirty="0" err="1" smtClean="0"/>
              <a:t>Bldr’s</a:t>
            </a:r>
            <a:r>
              <a:rPr lang="en-US" dirty="0" smtClean="0"/>
              <a:t> ecosystem will include a public </a:t>
            </a:r>
            <a:r>
              <a:rPr lang="en-US" dirty="0" err="1" smtClean="0"/>
              <a:t>keyserver</a:t>
            </a:r>
            <a:r>
              <a:rPr lang="en-US" dirty="0" smtClean="0"/>
              <a:t>, making it easy to sign and encrypt packages</a:t>
            </a:r>
          </a:p>
          <a:p>
            <a:r>
              <a:rPr lang="en-US" dirty="0" smtClean="0"/>
              <a:t>Additionally, you will be able to encrypt data as well – such as certificates, passwords, etc.</a:t>
            </a:r>
          </a:p>
          <a:p>
            <a:r>
              <a:rPr lang="en-US" dirty="0" smtClean="0"/>
              <a:t>This data can live alongside each other inside the package; while all 3 keys can decrypt the package, any key material would be encrypted by only one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make a hosted, SaaS build platform</a:t>
            </a:r>
          </a:p>
          <a:p>
            <a:r>
              <a:rPr lang="en-US" dirty="0" smtClean="0"/>
              <a:t>Given a repository with a </a:t>
            </a:r>
            <a:r>
              <a:rPr lang="en-US" dirty="0" err="1" smtClean="0"/>
              <a:t>Bldrfile</a:t>
            </a:r>
            <a:r>
              <a:rPr lang="en-US" dirty="0" smtClean="0"/>
              <a:t>, we will build your package and containers</a:t>
            </a:r>
          </a:p>
          <a:p>
            <a:r>
              <a:rPr lang="en-US" dirty="0" smtClean="0"/>
              <a:t>Host the repository</a:t>
            </a:r>
          </a:p>
          <a:p>
            <a:r>
              <a:rPr lang="en-US" dirty="0" smtClean="0"/>
              <a:t>Also serves as the central key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483360"/>
            <a:ext cx="14630400" cy="1584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1"/>
                </a:solidFill>
              </a:rPr>
              <a:t>Bldr</a:t>
            </a:r>
            <a:r>
              <a:rPr lang="en-US" sz="4000" dirty="0">
                <a:solidFill>
                  <a:schemeClr val="bg1"/>
                </a:solidFill>
              </a:rPr>
              <a:t> is an application runtime that makes new and </a:t>
            </a:r>
            <a:r>
              <a:rPr lang="en-US" sz="4000" dirty="0" smtClean="0">
                <a:solidFill>
                  <a:schemeClr val="bg1"/>
                </a:solidFill>
              </a:rPr>
              <a:t>legacy applications </a:t>
            </a:r>
            <a:r>
              <a:rPr lang="en-US" sz="4000" dirty="0">
                <a:solidFill>
                  <a:schemeClr val="bg1"/>
                </a:solidFill>
              </a:rPr>
              <a:t>easy to build, deploy, and run.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/>
              <a:t>A software build environment that creates atomic, immutable packages and </a:t>
            </a:r>
            <a:r>
              <a:rPr lang="en-US" sz="3600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supervisor that is service, topology, upgrade, and security </a:t>
            </a:r>
            <a:r>
              <a:rPr lang="en-US" sz="3600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to market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Sweet!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534201" y="2546400"/>
            <a:ext cx="4154878" cy="4631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Spread and adoption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Capture early, influential contributors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Room for a ‘big tent’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237761" y="2546400"/>
            <a:ext cx="4154878" cy="4631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Drive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legitimacy</a:t>
            </a: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Open up sales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channels</a:t>
            </a:r>
            <a:endParaRPr lang="en-US" sz="3040" dirty="0" smtClean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Accelerates Spread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9941321" y="2546400"/>
            <a:ext cx="4154878" cy="4631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Monetize day 1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 key driver for our compliance efforts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Green field and enterprise software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34201" y="1623980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 dirty="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Open Source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23776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Partnerships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994132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Delivery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361401" y="942641"/>
            <a:ext cx="10331038" cy="3215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12640841" y="120638"/>
            <a:ext cx="1187038" cy="1676160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r>
              <a:rPr lang="en" sz="9600" b="1">
                <a:solidFill>
                  <a:srgbClr val="6AA84F"/>
                </a:solidFill>
              </a:rPr>
              <a:t>$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534202" y="298180"/>
            <a:ext cx="1634965" cy="1321080"/>
            <a:chOff x="333876" y="226900"/>
            <a:chExt cx="1021853" cy="8256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983" y="343700"/>
              <a:ext cx="433638" cy="70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8050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76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624775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1-3 name brand customers at launch</a:t>
            </a:r>
          </a:p>
          <a:p>
            <a:r>
              <a:rPr lang="en-US" dirty="0" smtClean="0"/>
              <a:t>SAP</a:t>
            </a:r>
          </a:p>
          <a:p>
            <a:r>
              <a:rPr lang="en-US" dirty="0" smtClean="0"/>
              <a:t>Riot Games</a:t>
            </a:r>
          </a:p>
          <a:p>
            <a:r>
              <a:rPr lang="en-US" dirty="0" smtClean="0"/>
              <a:t>GE</a:t>
            </a:r>
          </a:p>
          <a:p>
            <a:r>
              <a:rPr lang="en-US" dirty="0" smtClean="0"/>
              <a:t>Disney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Microsoft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Marketing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731520" indent="-365760">
              <a:spcBef>
                <a:spcPts val="0"/>
              </a:spcBef>
            </a:pPr>
            <a:r>
              <a:rPr lang="en"/>
              <a:t>Bldr is a distinctly different brand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Chef is a strong brand, but not associated with the immutable world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Separate community (summit, etc)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Unified with Chef as a component of Delivery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Chef Software is the creator and steward of Bldr</a:t>
            </a:r>
          </a:p>
        </p:txBody>
      </p:sp>
    </p:spTree>
    <p:extLst>
      <p:ext uri="{BB962C8B-B14F-4D97-AF65-F5344CB8AC3E}">
        <p14:creationId xmlns:p14="http://schemas.microsoft.com/office/powerpoint/2010/main" val="137995059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09607" y="323642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Launch Plan</a:t>
            </a:r>
          </a:p>
        </p:txBody>
      </p:sp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1649296472"/>
              </p:ext>
            </p:extLst>
          </p:nvPr>
        </p:nvGraphicFramePr>
        <p:xfrm>
          <a:off x="609607" y="1154520"/>
          <a:ext cx="13331040" cy="81109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43680"/>
                <a:gridCol w="4443680"/>
                <a:gridCol w="4443680"/>
              </a:tblGrid>
              <a:tr h="116156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Q4 2015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Q1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Q2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6949392"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Baseline features in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place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Initial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work on the Build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enterprise user 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Naming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branding,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trademarks</a:t>
                      </a:r>
                      <a:r>
                        <a:rPr lang="en-US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patent</a:t>
                      </a: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“Contributor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” licensing for select OSS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contributors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MVP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Porting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of top 30 open 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components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green-field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user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integration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Website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and social media development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launch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features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ship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err="1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Bldr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 5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minutes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Open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Customer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181750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Z5B-oBZFLdLcSFYIyzTyDF7TkqYwzLnKhaMEWWEV2AsINA9Wd70-lwupJToH9jM-qPzI0WMYlXnpck7wmOlYpEtdK3iobBA2K1iewZoLwmdksN3Yuft11th4Dyzs19jQzsvvl8X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26" y="1097280"/>
            <a:ext cx="5331656" cy="60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3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  <p:sp>
        <p:nvSpPr>
          <p:cNvPr id="2" name="Down Arrow 1"/>
          <p:cNvSpPr/>
          <p:nvPr/>
        </p:nvSpPr>
        <p:spPr bwMode="auto">
          <a:xfrm>
            <a:off x="5559095" y="998806"/>
            <a:ext cx="828223" cy="74504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9712" y="200341"/>
            <a:ext cx="50544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What goes here?</a:t>
            </a:r>
          </a:p>
        </p:txBody>
      </p:sp>
    </p:spTree>
    <p:extLst>
      <p:ext uri="{BB962C8B-B14F-4D97-AF65-F5344CB8AC3E}">
        <p14:creationId xmlns:p14="http://schemas.microsoft.com/office/powerpoint/2010/main" val="4367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application is…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1" dirty="0" smtClean="0">
                <a:latin typeface="Gill Sans Light" charset="0"/>
                <a:ea typeface="Gill Sans Light" charset="0"/>
                <a:cs typeface="Gill Sans Light" charset="0"/>
              </a:rPr>
              <a:t>An autonomous actor, which makes progress toward its desired state, and exposes interfaces to allow others to verify its promises</a:t>
            </a:r>
          </a:p>
          <a:p>
            <a:pPr marL="0" indent="0" algn="ctr">
              <a:buNone/>
            </a:pP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From an atomic, immutable </a:t>
            </a:r>
            <a:r>
              <a:rPr lang="en-US" sz="2800" i="1" dirty="0">
                <a:latin typeface="Gill Sans Light" charset="0"/>
                <a:ea typeface="Gill Sans Light" charset="0"/>
                <a:cs typeface="Gill Sans Light" charset="0"/>
              </a:rPr>
              <a:t>build artifact which is responsible for all of it’s </a:t>
            </a: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behavior</a:t>
            </a:r>
            <a:endParaRPr lang="en-US" sz="4000" i="1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dirty="0" smtClean="0"/>
              <a:t>Dynamically configurable at runtime</a:t>
            </a:r>
          </a:p>
          <a:p>
            <a:r>
              <a:rPr lang="en-US" dirty="0" smtClean="0"/>
              <a:t>Topology aware (standalone, leader/follower, etc.)</a:t>
            </a:r>
          </a:p>
          <a:p>
            <a:r>
              <a:rPr lang="en-US" dirty="0" smtClean="0"/>
              <a:t>Update strategy aware (stateless, one-at-a-time, by percentage, etc.)</a:t>
            </a:r>
          </a:p>
          <a:p>
            <a:r>
              <a:rPr lang="en-US" dirty="0" smtClean="0"/>
              <a:t>Security aware (PGP encrypted at the artifact and secret level)</a:t>
            </a:r>
          </a:p>
          <a:p>
            <a:r>
              <a:rPr lang="en-US" dirty="0" smtClean="0"/>
              <a:t>Health checks (is the application healthy?)</a:t>
            </a:r>
          </a:p>
          <a:p>
            <a:r>
              <a:rPr lang="en-US" dirty="0" smtClean="0"/>
              <a:t>Monitoring (is the application working as desired?)</a:t>
            </a:r>
          </a:p>
          <a:p>
            <a:r>
              <a:rPr lang="en-US" dirty="0" smtClean="0"/>
              <a:t>Backups (do we need to persist state?)</a:t>
            </a:r>
          </a:p>
          <a:p>
            <a:r>
              <a:rPr lang="en-US" dirty="0" smtClean="0"/>
              <a:t>….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it feels like this throughout it’s lifecycle:</a:t>
            </a:r>
            <a:endParaRPr lang="en-US" dirty="0"/>
          </a:p>
        </p:txBody>
      </p:sp>
      <p:pic>
        <p:nvPicPr>
          <p:cNvPr id="4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599" y="1674762"/>
            <a:ext cx="12147205" cy="5790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2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executable artifact which…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6450767" cy="4811358"/>
          </a:xfrm>
        </p:spPr>
        <p:txBody>
          <a:bodyPr/>
          <a:lstStyle/>
          <a:p>
            <a:r>
              <a:rPr lang="en-US" dirty="0" smtClean="0"/>
              <a:t>Abstracts</a:t>
            </a:r>
          </a:p>
          <a:p>
            <a:pPr lvl="1"/>
            <a:r>
              <a:rPr lang="en-US" dirty="0" smtClean="0"/>
              <a:t>The operating system</a:t>
            </a:r>
          </a:p>
          <a:p>
            <a:pPr lvl="1"/>
            <a:r>
              <a:rPr lang="en-US" dirty="0" smtClean="0"/>
              <a:t>The package manager</a:t>
            </a:r>
          </a:p>
          <a:p>
            <a:pPr lvl="1"/>
            <a:r>
              <a:rPr lang="en-US" dirty="0" smtClean="0"/>
              <a:t>Package repositories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Host-level virtualization or </a:t>
            </a:r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Has zero cognitive load to the consumer!</a:t>
            </a:r>
          </a:p>
          <a:p>
            <a:r>
              <a:rPr lang="en-US" dirty="0" smtClean="0"/>
              <a:t>Any complexity lives with the producer, not the consumer</a:t>
            </a:r>
            <a:endParaRPr lang="en-US" dirty="0"/>
          </a:p>
        </p:txBody>
      </p:sp>
      <p:pic>
        <p:nvPicPr>
          <p:cNvPr id="4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2" y="1670583"/>
            <a:ext cx="6705600" cy="312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13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1979</Words>
  <Application>Microsoft Macintosh PowerPoint</Application>
  <PresentationFormat>Custom</PresentationFormat>
  <Paragraphs>269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Calibri</vt:lpstr>
      <vt:lpstr>Consolas</vt:lpstr>
      <vt:lpstr>Gill Sans</vt:lpstr>
      <vt:lpstr>Gill Sans Light</vt:lpstr>
      <vt:lpstr>Inconsolata-dz for Powerline dzForPowerline</vt:lpstr>
      <vt:lpstr>Lucida Grande</vt:lpstr>
      <vt:lpstr>Quicksand</vt:lpstr>
      <vt:lpstr>Wingdings</vt:lpstr>
      <vt:lpstr>Arial</vt:lpstr>
      <vt:lpstr>Chef2015v2</vt:lpstr>
      <vt:lpstr>Bldr</vt:lpstr>
      <vt:lpstr>Agenda</vt:lpstr>
      <vt:lpstr>What is Bldr</vt:lpstr>
      <vt:lpstr>PowerPoint Presentation</vt:lpstr>
      <vt:lpstr>PowerPoint Presentation</vt:lpstr>
      <vt:lpstr>PowerPoint Presentation</vt:lpstr>
      <vt:lpstr>The ideal application is…</vt:lpstr>
      <vt:lpstr>And it feels like this throughout it’s lifecycle:</vt:lpstr>
      <vt:lpstr>An executable artifact which…</vt:lpstr>
      <vt:lpstr>With consistent management</vt:lpstr>
      <vt:lpstr>We want that experience</vt:lpstr>
      <vt:lpstr>This is what Bldr solves!</vt:lpstr>
      <vt:lpstr>Demo</vt:lpstr>
      <vt:lpstr>Docker alone – an executable artifact with no management</vt:lpstr>
      <vt:lpstr>How would we fix that?</vt:lpstr>
      <vt:lpstr>What do we really want?</vt:lpstr>
      <vt:lpstr>Good for hand configuring, but not for production</vt:lpstr>
      <vt:lpstr>Dynamic reconfiguration</vt:lpstr>
      <vt:lpstr>Topology Awareness</vt:lpstr>
      <vt:lpstr>Services can watch other Services</vt:lpstr>
      <vt:lpstr>PowerPoint Presentation</vt:lpstr>
      <vt:lpstr>Bldr starts with packages</vt:lpstr>
      <vt:lpstr>Packages are created with bldr-build</vt:lpstr>
      <vt:lpstr>The resulting package</vt:lpstr>
      <vt:lpstr>What happens at runtime</vt:lpstr>
      <vt:lpstr>Configuration, Topology, Watches and System data</vt:lpstr>
      <vt:lpstr>Repositories, Continuous Delivery, and Update Strategies</vt:lpstr>
      <vt:lpstr>Security</vt:lpstr>
      <vt:lpstr>Build Service</vt:lpstr>
      <vt:lpstr>Go to market</vt:lpstr>
      <vt:lpstr>PowerPoint Presentation</vt:lpstr>
      <vt:lpstr>Customers</vt:lpstr>
      <vt:lpstr>Partners</vt:lpstr>
      <vt:lpstr>Marketing</vt:lpstr>
      <vt:lpstr>Launch Plan</vt:lpstr>
      <vt:lpstr>PowerPoint Presentation</vt:lpstr>
    </vt:vector>
  </TitlesOfParts>
  <Company>Chef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Adam Jacob</cp:lastModifiedBy>
  <cp:revision>89</cp:revision>
  <dcterms:created xsi:type="dcterms:W3CDTF">2015-04-20T20:56:17Z</dcterms:created>
  <dcterms:modified xsi:type="dcterms:W3CDTF">2015-12-15T20:02:43Z</dcterms:modified>
</cp:coreProperties>
</file>